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34"/>
    <p:restoredTop sz="95439"/>
  </p:normalViewPr>
  <p:slideViewPr>
    <p:cSldViewPr snapToGrid="0">
      <p:cViewPr varScale="1">
        <p:scale>
          <a:sx n="53" d="100"/>
          <a:sy n="53" d="100"/>
        </p:scale>
        <p:origin x="200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tiff>
</file>

<file path=ppt/media/image14.jpeg>
</file>

<file path=ppt/media/image15.jpg>
</file>

<file path=ppt/media/image16.jpg>
</file>

<file path=ppt/media/image17.jpg>
</file>

<file path=ppt/media/image18.jpg>
</file>

<file path=ppt/media/image19.tiff>
</file>

<file path=ppt/media/image20.tiff>
</file>

<file path=ppt/media/image21.jpg>
</file>

<file path=ppt/media/image22.tiff>
</file>

<file path=ppt/media/image23.png>
</file>

<file path=ppt/media/image24.jpg>
</file>

<file path=ppt/media/image25.png>
</file>

<file path=ppt/media/image26.tiff>
</file>

<file path=ppt/media/image27.tiff>
</file>

<file path=ppt/media/image28.tiff>
</file>

<file path=ppt/media/image29.jpg>
</file>

<file path=ppt/media/image3.png>
</file>

<file path=ppt/media/image30.jpg>
</file>

<file path=ppt/media/image31.tiff>
</file>

<file path=ppt/media/image32.tiff>
</file>

<file path=ppt/media/image33.tiff>
</file>

<file path=ppt/media/image34.png>
</file>

<file path=ppt/media/image35.png>
</file>

<file path=ppt/media/image36.png>
</file>

<file path=ppt/media/image37.jpeg>
</file>

<file path=ppt/media/image4.tiff>
</file>

<file path=ppt/media/image5.png>
</file>

<file path=ppt/media/image6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DAE062-52C0-AC42-3390-1222D4057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5B37357-9686-8936-BEED-043B6D3FD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D15796-50B5-425B-8C0F-28518AF4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B0D5EC-0088-A13D-97E1-B5A7DC912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C58EF0-A843-E243-7AD3-E9BA42D0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10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442BA9-A00C-799C-9556-08753267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4951913-B867-DDE1-F812-B25CF206A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7BF891-9CB3-7444-D33F-C1AF4CE3C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F6DE25-C460-65DE-888E-ABACC26AB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634BD4-6877-8CBB-98EC-A50B4802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337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566E489-A4FE-1CE2-98B9-0103280E29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B5EDE5C-CF4A-AA72-3465-C61B9BDFA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763CFB-64F4-1FD4-AD9B-A11D6A8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22128B-FEBD-1A5E-B336-BFAF2C16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A07AAD-1063-C0B3-0ED0-CA77185D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95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9D6AA6-D473-FB08-1F19-8C13C7B37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3728FB-A1EB-47F6-A3D4-545D4FD1B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C0E78C-280A-D99D-BF84-9BE4EAEDB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A39874-0245-8134-7369-85CF63DDB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749187-129D-B333-A9FC-AE335C850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88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9FF685-CA23-D9FD-7022-01846A86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1177DA-B14C-4C94-3614-8717EC886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617F0-D608-2BFA-9916-9A1B7D586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FA53E8-E2AC-7BE7-DEEE-62A8AE858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D19FC4-8D44-C302-E2C0-A4B864281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42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0DE8D0-241A-AD9A-46EF-40250674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7AEA9F-1AE2-7238-891F-3345806A78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F0B18A3-9A8F-F257-CDB3-D03E9CA20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2CD34D-DFE6-2229-124B-355546F08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E0EDD0E-97A5-1CFB-FA11-B0068C6E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792B97-2F9B-096E-BC00-D0E2B1A1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37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9DEB83-764B-F8BB-92D5-E7BE8DFF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682229-37B7-D59A-1360-687D4F080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3D4749B-2287-3ECC-AEEF-DC25408A9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84A37F-B094-64CD-8160-CDA8DC9DD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D85718F-1283-4E93-6AE1-8530D3606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F62E40D-B848-13AA-6A13-8AAF8BAA7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68E996C-ABFE-097D-53DB-2095FB45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1638046-BE6E-AA13-C3FD-7FC384276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267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3B7C94-529D-6683-A71C-B6BB5514D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A65DEF3-A3DF-3E3E-4921-160701B4C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B5DFDC-E68E-BBFF-9EAE-67E6A2DD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D45142C-EE66-3995-3EDB-46A36F59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8465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F557AB5-0A33-8E8A-B5D7-816F46746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3A11765-E7AA-274A-8ECF-DC531EA5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70839E-7FD3-41DA-2E29-BC335FC93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1600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13B948-813C-13FE-A912-39641ABD3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CE11D-43F8-D816-7882-2B2A51443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19AE06A-E36E-05D3-765C-8BE16994D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BD09D04-9A01-4585-1B86-20FB04DA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F96167B-A480-BFE3-36D6-64564BCB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98A207-9B47-B901-F063-BE3AD923B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5735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3F7391-40D9-FC35-19F5-F5BEF4AE8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D022AC9-AFDD-84B1-51DA-175B39C80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2B9D7D5-11BF-E451-396C-69B68F6D2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C6AC30-D3C1-0AAD-9C91-261087E55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76D542-F715-1EAF-090E-86D9AAA4B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BA9E972-5CBA-C3CD-1A83-B1123326F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90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DF1FB8-8905-F373-7B11-B94F3C97F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E33F8C-98FD-E265-4BBF-9DEF8AA2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331E1B-C2D0-E938-E276-286983A7E8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211C5-89AD-EF49-8E14-113EFDFE12A4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C1E999-1C70-6982-0A25-E855676A1B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DB026B-CDBB-4608-B02D-61FAA55A0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44057-A475-EF4B-8B0A-B5A598056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6339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m1550524-800px-wm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Keratoconus.jpg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mature-cortical-LRG.jpg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://www.atlasophthalmology.com/bin/atlas?id=115343726-2400897&amp;nav=300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Right-lower-lid-ectropion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corneal-abrasion-new.jpg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eilaalbarri/Library/Group%20Containers/UBF8T346G9.ms/WebArchiveCopyPasteTempFiles/com.microsoft.Word/Pterygium_Slitlamp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B6F636-6C69-6BD0-C4CF-BD67E1743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017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CONJONCTIVITE</a:t>
            </a:r>
          </a:p>
        </p:txBody>
      </p:sp>
      <p:pic>
        <p:nvPicPr>
          <p:cNvPr id="4" name="Picture 4" descr="Acute bacterial conjunctivitis - Stock Image - M155/0524 - Science Photo  Library">
            <a:extLst>
              <a:ext uri="{FF2B5EF4-FFF2-40B4-BE49-F238E27FC236}">
                <a16:creationId xmlns:a16="http://schemas.microsoft.com/office/drawing/2014/main" id="{C1FD58D3-C3B8-1AB3-A320-73BC49B04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183" y="959603"/>
            <a:ext cx="10240617" cy="5599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201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A26274-26CC-15C2-7D2F-BF5F0E748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KERATOCONE</a:t>
            </a:r>
          </a:p>
        </p:txBody>
      </p:sp>
      <p:pic>
        <p:nvPicPr>
          <p:cNvPr id="4" name="Picture 17" descr="Keratoconus | AOA">
            <a:extLst>
              <a:ext uri="{FF2B5EF4-FFF2-40B4-BE49-F238E27FC236}">
                <a16:creationId xmlns:a16="http://schemas.microsoft.com/office/drawing/2014/main" id="{E7CB2D00-62F6-5986-B612-0E9C7E1CA90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442" y="1989931"/>
            <a:ext cx="7518148" cy="375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373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4A26D-30F5-9C8A-E29B-0F7933B0E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CATARACTE CORTICO NUCLEAIRE</a:t>
            </a:r>
          </a:p>
        </p:txBody>
      </p:sp>
      <p:pic>
        <p:nvPicPr>
          <p:cNvPr id="4" name="Picture 18" descr="Atlas Entry - Mature cortical cataract">
            <a:extLst>
              <a:ext uri="{FF2B5EF4-FFF2-40B4-BE49-F238E27FC236}">
                <a16:creationId xmlns:a16="http://schemas.microsoft.com/office/drawing/2014/main" id="{A738D93B-7597-9A2C-C5C1-90FF0781FB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134" y="1825625"/>
            <a:ext cx="627573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06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59C26-4339-F9E9-2440-AE87FBA9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Les cils sont en haut. TRICHIASIS 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r>
              <a:rPr lang="fr-FR" dirty="0">
                <a:effectLst/>
                <a:latin typeface="Helvetica Neue" panose="02000503000000020004" pitchFamily="2" charset="0"/>
              </a:rPr>
              <a:t>TTT: extraction sous microscope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9DCEA5E8-6FCD-E5BF-B109-02C5B2AACA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418029" cy="495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52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BAFA29-D6A4-A3BB-0203-08C697BBA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effectLst/>
                <a:latin typeface="Helvetica Neue" panose="02000503000000020004" pitchFamily="2" charset="0"/>
              </a:rPr>
              <a:t>Blépharite (infection de la paupière)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Picture 4" descr="Blepharitis squamosa">
            <a:hlinkClick r:id="rId2"/>
            <a:extLst>
              <a:ext uri="{FF2B5EF4-FFF2-40B4-BE49-F238E27FC236}">
                <a16:creationId xmlns:a16="http://schemas.microsoft.com/office/drawing/2014/main" id="{D4CEDDB0-ED70-A726-3F74-592E309354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63" r="-1048"/>
          <a:stretch/>
        </p:blipFill>
        <p:spPr bwMode="auto">
          <a:xfrm>
            <a:off x="2436805" y="1999283"/>
            <a:ext cx="7318389" cy="4493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4008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C751A-9BF8-01C4-437F-63BC8FEE8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Corp ETRANGER (extraction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with</a:t>
            </a:r>
            <a:r>
              <a:rPr lang="fr-FR" dirty="0">
                <a:effectLst/>
                <a:latin typeface="Helvetica Neue" panose="02000503000000020004" pitchFamily="2" charset="0"/>
              </a:rPr>
              <a:t> a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needle</a:t>
            </a:r>
            <a:r>
              <a:rPr lang="fr-FR" dirty="0">
                <a:effectLst/>
                <a:latin typeface="Helvetica Neue" panose="02000503000000020004" pitchFamily="2" charset="0"/>
              </a:rPr>
              <a:t>)</a:t>
            </a:r>
            <a:endParaRPr lang="fr-FR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CCA87CD6-7FD6-4320-74E9-3FF62AF43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21" y="2243020"/>
            <a:ext cx="6693569" cy="3962467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5BAB6831-9050-A9EC-0E1F-EB722F2D4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590" y="2508081"/>
            <a:ext cx="5122892" cy="34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06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FFF29957-7BF9-75C4-3143-BF15FFC74E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273" y="737439"/>
            <a:ext cx="7230422" cy="612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75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F26827BB-E87F-E9AC-4811-7EE397D6C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289" y="469231"/>
            <a:ext cx="7399421" cy="59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764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5F987F-3345-DC17-5E41-DED5FA840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>
                <a:effectLst/>
                <a:latin typeface="Helvetica Neue" panose="02000503000000020004" pitchFamily="2" charset="0"/>
              </a:rPr>
              <a:t>Gerontoxon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0F9E47-B038-DC32-951A-F747803F6B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4616" y="1229591"/>
            <a:ext cx="5430921" cy="56284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8087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54A299-40C2-6D36-9E91-59CBA70A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>
                <a:effectLst/>
                <a:latin typeface="Helvetica Neue" panose="02000503000000020004" pitchFamily="2" charset="0"/>
              </a:rPr>
              <a:t>Xanthelasma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A7E42C-C32B-68DD-5B20-4B64BE8EE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6" y="2174081"/>
            <a:ext cx="7631112" cy="38155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68140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59BE82-0E42-7E22-9C4C-1D36BA288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9247" y="976646"/>
            <a:ext cx="6382753" cy="4904707"/>
          </a:xfrm>
        </p:spPr>
        <p:txBody>
          <a:bodyPr/>
          <a:lstStyle/>
          <a:p>
            <a:pPr algn="ctr"/>
            <a:r>
              <a:rPr lang="fr-FR" dirty="0">
                <a:effectLst/>
                <a:latin typeface="Helvetica Neue" panose="02000503000000020004" pitchFamily="2" charset="0"/>
              </a:rPr>
              <a:t>OPTOTYPE  POUR L’ACUITÉ VISUEL 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Imagine 9" descr="O imagine care conține text&#10;&#10;Descriere generată automat">
            <a:extLst>
              <a:ext uri="{FF2B5EF4-FFF2-40B4-BE49-F238E27FC236}">
                <a16:creationId xmlns:a16="http://schemas.microsoft.com/office/drawing/2014/main" id="{CAFC0F57-721A-DC87-CAE8-B67CF883C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6002"/>
            <a:ext cx="4971047" cy="604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9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50CAB9-D6EC-9728-216A-1984DDD51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effectLst/>
                <a:latin typeface="Helvetica Neue" panose="02000503000000020004" pitchFamily="2" charset="0"/>
              </a:rPr>
              <a:t>Chimosis</a:t>
            </a:r>
            <a:r>
              <a:rPr lang="fr-FR" dirty="0">
                <a:effectLst/>
                <a:latin typeface="Helvetica Neue" panose="02000503000000020004" pitchFamily="2" charset="0"/>
              </a:rPr>
              <a:t> conjonctival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Imagine 4">
            <a:extLst>
              <a:ext uri="{FF2B5EF4-FFF2-40B4-BE49-F238E27FC236}">
                <a16:creationId xmlns:a16="http://schemas.microsoft.com/office/drawing/2014/main" id="{2CBDCF15-824E-D335-161A-389200F4B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4960" y="1825625"/>
            <a:ext cx="97688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89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E46DA0-9F37-0E8A-9B12-55C0B53E3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Test AMSLER :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macular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degeneration</a:t>
            </a:r>
            <a:r>
              <a:rPr lang="fr-FR" dirty="0">
                <a:effectLst/>
                <a:latin typeface="Helvetica Neue" panose="02000503000000020004" pitchFamily="2" charset="0"/>
              </a:rPr>
              <a:t>. Macula este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pentru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vederea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centrala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EC4BB0-AE70-72DD-9379-8265135CE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291" r="-78" b="18958"/>
          <a:stretch/>
        </p:blipFill>
        <p:spPr>
          <a:xfrm>
            <a:off x="257455" y="1501757"/>
            <a:ext cx="10691282" cy="419975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DAF7637-0931-A06A-F80D-839022C5B0FD}"/>
              </a:ext>
            </a:extLst>
          </p:cNvPr>
          <p:cNvSpPr txBox="1"/>
          <p:nvPr/>
        </p:nvSpPr>
        <p:spPr>
          <a:xfrm>
            <a:off x="1173080" y="5884036"/>
            <a:ext cx="39764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dirty="0">
                <a:effectLst/>
                <a:latin typeface="Helvetica Neue" panose="02000503000000020004" pitchFamily="2" charset="0"/>
              </a:rPr>
              <a:t>Mouches volantes : </a:t>
            </a:r>
            <a:r>
              <a:rPr lang="fr-FR" sz="2800" dirty="0" err="1">
                <a:effectLst/>
                <a:latin typeface="Helvetica Neue" panose="02000503000000020004" pitchFamily="2" charset="0"/>
              </a:rPr>
              <a:t>myodezopsie</a:t>
            </a:r>
            <a:r>
              <a:rPr lang="fr-FR" sz="2800" dirty="0">
                <a:effectLst/>
                <a:latin typeface="Helvetica Neue" panose="02000503000000020004" pitchFamily="2" charset="0"/>
              </a:rPr>
              <a:t> 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9B67C5B-79AA-1561-ED97-9748D1C0A15C}"/>
              </a:ext>
            </a:extLst>
          </p:cNvPr>
          <p:cNvSpPr txBox="1"/>
          <p:nvPr/>
        </p:nvSpPr>
        <p:spPr>
          <a:xfrm>
            <a:off x="4918910" y="5806429"/>
            <a:ext cx="610001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dirty="0">
                <a:latin typeface="Helvetica Neue" panose="02000503000000020004" pitchFamily="2" charset="0"/>
              </a:rPr>
              <a:t>Lignes désorganisées : métamorphopsie</a:t>
            </a:r>
          </a:p>
        </p:txBody>
      </p:sp>
    </p:spTree>
    <p:extLst>
      <p:ext uri="{BB962C8B-B14F-4D97-AF65-F5344CB8AC3E}">
        <p14:creationId xmlns:p14="http://schemas.microsoft.com/office/powerpoint/2010/main" val="155671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B23FD4-F570-DEA6-4D24-86AD5086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>
                <a:effectLst/>
                <a:latin typeface="Helvetica Neue" panose="02000503000000020004" pitchFamily="2" charset="0"/>
              </a:rPr>
              <a:t>Hypermetropie</a:t>
            </a:r>
            <a:r>
              <a:rPr lang="fr-FR" dirty="0">
                <a:effectLst/>
                <a:latin typeface="Helvetica Neue" panose="02000503000000020004" pitchFamily="2" charset="0"/>
              </a:rPr>
              <a:t> 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Imagine 7">
            <a:extLst>
              <a:ext uri="{FF2B5EF4-FFF2-40B4-BE49-F238E27FC236}">
                <a16:creationId xmlns:a16="http://schemas.microsoft.com/office/drawing/2014/main" id="{0126ED01-929A-01C8-855B-EB7E26D63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461" y="2194218"/>
            <a:ext cx="6985077" cy="37012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89610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>
            <a:extLst>
              <a:ext uri="{FF2B5EF4-FFF2-40B4-BE49-F238E27FC236}">
                <a16:creationId xmlns:a16="http://schemas.microsoft.com/office/drawing/2014/main" id="{E5EF1623-9407-311E-B543-C4590474DF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61"/>
          <a:stretch/>
        </p:blipFill>
        <p:spPr>
          <a:xfrm>
            <a:off x="2240775" y="1130968"/>
            <a:ext cx="7710449" cy="5115291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5E5B2C70-679E-D220-E4A0-ECE00F7F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effectLst/>
                <a:latin typeface="Helvetica Neue" panose="02000503000000020004" pitchFamily="2" charset="0"/>
              </a:rPr>
              <a:t>MYOPIE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6656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5260C2-059F-C930-5795-B9F7D2CE8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8350"/>
            <a:ext cx="10515600" cy="1325563"/>
          </a:xfrm>
        </p:spPr>
        <p:txBody>
          <a:bodyPr/>
          <a:lstStyle/>
          <a:p>
            <a:pPr algn="ctr"/>
            <a:r>
              <a:rPr lang="fr-FR" dirty="0" err="1">
                <a:effectLst/>
                <a:latin typeface="Helvetica Neue" panose="02000503000000020004" pitchFamily="2" charset="0"/>
              </a:rPr>
              <a:t>Cristalin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sublaxat</a:t>
            </a:r>
            <a:r>
              <a:rPr lang="fr-FR" dirty="0">
                <a:effectLst/>
                <a:latin typeface="Helvetica Neue" panose="02000503000000020004" pitchFamily="2" charset="0"/>
              </a:rPr>
              <a:t> </a:t>
            </a:r>
            <a:endParaRPr lang="fr-FR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F78EE19D-9507-798A-D3C1-E0A61D07B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0351" y="1373913"/>
            <a:ext cx="6971297" cy="54840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367976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F44E11-D529-C65F-EC23-BC7426ECB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EXAMEN DE FOND DE L’ŒIL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F6EB7F-B63D-59E4-3AAF-D70824388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r="-356" b="15395"/>
          <a:stretch/>
        </p:blipFill>
        <p:spPr>
          <a:xfrm>
            <a:off x="2405890" y="1604300"/>
            <a:ext cx="7380219" cy="4888575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B0F78657-97B6-33F3-CF1F-87DAC149F4E2}"/>
              </a:ext>
            </a:extLst>
          </p:cNvPr>
          <p:cNvSpPr txBox="1"/>
          <p:nvPr/>
        </p:nvSpPr>
        <p:spPr>
          <a:xfrm>
            <a:off x="3462353" y="4212058"/>
            <a:ext cx="125402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o-RO" dirty="0"/>
              <a:t>MACULA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F8BBBE-193E-D60C-4E41-BC816FB85C52}"/>
              </a:ext>
            </a:extLst>
          </p:cNvPr>
          <p:cNvSpPr txBox="1"/>
          <p:nvPr/>
        </p:nvSpPr>
        <p:spPr>
          <a:xfrm>
            <a:off x="7745593" y="4224011"/>
            <a:ext cx="213676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o-RO" dirty="0"/>
              <a:t>NERF OPTIQUE</a:t>
            </a:r>
          </a:p>
        </p:txBody>
      </p:sp>
    </p:spTree>
    <p:extLst>
      <p:ext uri="{BB962C8B-B14F-4D97-AF65-F5344CB8AC3E}">
        <p14:creationId xmlns:p14="http://schemas.microsoft.com/office/powerpoint/2010/main" val="4001495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A58E4D-11F7-F0B0-0F84-C1B946317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>
                <a:effectLst/>
                <a:latin typeface="Helvetica Neue" panose="02000503000000020004" pitchFamily="2" charset="0"/>
              </a:rPr>
              <a:t>Retinopathie</a:t>
            </a:r>
            <a:r>
              <a:rPr lang="fr-FR" dirty="0">
                <a:effectLst/>
                <a:latin typeface="Helvetica Neue" panose="02000503000000020004" pitchFamily="2" charset="0"/>
              </a:rPr>
              <a:t> diabétique prolifératif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D7CBED-F4ED-0F33-FC5B-46066DE83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9901" y="1571751"/>
            <a:ext cx="6899720" cy="492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8000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C465CA-5078-B11C-0691-5821376CA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9859"/>
          <a:stretch/>
        </p:blipFill>
        <p:spPr>
          <a:xfrm>
            <a:off x="625642" y="612223"/>
            <a:ext cx="9240253" cy="563355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4164855-7FE1-23B7-0D95-EF3A6B0A7457}"/>
              </a:ext>
            </a:extLst>
          </p:cNvPr>
          <p:cNvSpPr txBox="1"/>
          <p:nvPr/>
        </p:nvSpPr>
        <p:spPr>
          <a:xfrm>
            <a:off x="9865895" y="1910794"/>
            <a:ext cx="3062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epithelium</a:t>
            </a:r>
            <a:r>
              <a:rPr lang="fr-FR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corneen</a:t>
            </a:r>
            <a:endParaRPr lang="fr-FR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B2A3690-22CF-738E-8299-92BF6B7F3458}"/>
              </a:ext>
            </a:extLst>
          </p:cNvPr>
          <p:cNvSpPr txBox="1"/>
          <p:nvPr/>
        </p:nvSpPr>
        <p:spPr>
          <a:xfrm>
            <a:off x="9972173" y="2450249"/>
            <a:ext cx="22198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Membrane de BOWMANN</a:t>
            </a:r>
            <a:endParaRPr lang="fr-FR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8183A07-F5A8-E315-9523-49AC1023F810}"/>
              </a:ext>
            </a:extLst>
          </p:cNvPr>
          <p:cNvSpPr txBox="1"/>
          <p:nvPr/>
        </p:nvSpPr>
        <p:spPr>
          <a:xfrm>
            <a:off x="9865895" y="3609475"/>
            <a:ext cx="2075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stroma </a:t>
            </a:r>
            <a:r>
              <a:rPr lang="fr-FR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corneana</a:t>
            </a:r>
            <a:endParaRPr lang="fr-FR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551A80F-70C4-6717-188A-79729BC27F7E}"/>
              </a:ext>
            </a:extLst>
          </p:cNvPr>
          <p:cNvSpPr txBox="1"/>
          <p:nvPr/>
        </p:nvSpPr>
        <p:spPr>
          <a:xfrm>
            <a:off x="9972173" y="4605292"/>
            <a:ext cx="22499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Membrana </a:t>
            </a:r>
            <a:r>
              <a:rPr lang="ro-RO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Descemet</a:t>
            </a:r>
            <a:endParaRPr lang="ro-RO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4B533BE-C986-16BC-FC2C-14A17E9FB7F6}"/>
              </a:ext>
            </a:extLst>
          </p:cNvPr>
          <p:cNvSpPr txBox="1"/>
          <p:nvPr/>
        </p:nvSpPr>
        <p:spPr>
          <a:xfrm>
            <a:off x="9957133" y="5367140"/>
            <a:ext cx="3062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Endoteliul cornean</a:t>
            </a:r>
          </a:p>
        </p:txBody>
      </p:sp>
    </p:spTree>
    <p:extLst>
      <p:ext uri="{BB962C8B-B14F-4D97-AF65-F5344CB8AC3E}">
        <p14:creationId xmlns:p14="http://schemas.microsoft.com/office/powerpoint/2010/main" val="3125206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BB6B59-E347-841F-6504-AD49C5082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21" y="5532437"/>
            <a:ext cx="6067926" cy="1325563"/>
          </a:xfrm>
        </p:spPr>
        <p:txBody>
          <a:bodyPr>
            <a:noAutofit/>
          </a:bodyPr>
          <a:lstStyle/>
          <a:p>
            <a:r>
              <a:rPr lang="fr-FR" sz="2800" dirty="0" err="1">
                <a:effectLst/>
                <a:latin typeface="Helvetica Neue" panose="02000503000000020004" pitchFamily="2" charset="0"/>
              </a:rPr>
              <a:t>Hipopion</a:t>
            </a:r>
            <a:r>
              <a:rPr lang="fr-FR" sz="2800" dirty="0">
                <a:effectLst/>
                <a:latin typeface="Helvetica Neue" panose="02000503000000020004" pitchFamily="2" charset="0"/>
              </a:rPr>
              <a:t> (collection de pus en bas) </a:t>
            </a:r>
            <a:br>
              <a:rPr lang="fr-FR" sz="2800" dirty="0">
                <a:effectLst/>
                <a:latin typeface="Helvetica Neue" panose="02000503000000020004" pitchFamily="2" charset="0"/>
              </a:rPr>
            </a:br>
            <a:endParaRPr lang="fr-FR" sz="2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69EC7D8-66C5-A7CF-7342-D2EE22C272C1}"/>
              </a:ext>
            </a:extLst>
          </p:cNvPr>
          <p:cNvSpPr txBox="1"/>
          <p:nvPr/>
        </p:nvSpPr>
        <p:spPr>
          <a:xfrm>
            <a:off x="6304547" y="5671998"/>
            <a:ext cx="6100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>
                <a:effectLst/>
                <a:latin typeface="Helvetica Neue" panose="02000503000000020004" pitchFamily="2" charset="0"/>
              </a:rPr>
              <a:t>(Collection de sang en bas) </a:t>
            </a:r>
            <a:r>
              <a:rPr lang="fr-FR" sz="2800" dirty="0" err="1">
                <a:effectLst/>
                <a:latin typeface="Helvetica Neue" panose="02000503000000020004" pitchFamily="2" charset="0"/>
              </a:rPr>
              <a:t>hifema</a:t>
            </a:r>
            <a:r>
              <a:rPr lang="fr-FR" sz="2800" dirty="0">
                <a:effectLst/>
                <a:latin typeface="Helvetica Neue" panose="02000503000000020004" pitchFamily="2" charset="0"/>
              </a:rPr>
              <a:t> </a:t>
            </a:r>
            <a:endParaRPr lang="fr-FR" sz="2800" dirty="0"/>
          </a:p>
        </p:txBody>
      </p:sp>
      <p:pic>
        <p:nvPicPr>
          <p:cNvPr id="6" name="Imagine 4" descr="O imagine care conține așezat, fruct, bol, mic&#10;&#10;Descriere generată automat">
            <a:extLst>
              <a:ext uri="{FF2B5EF4-FFF2-40B4-BE49-F238E27FC236}">
                <a16:creationId xmlns:a16="http://schemas.microsoft.com/office/drawing/2014/main" id="{4AA3213E-DAF6-32C3-5CED-5A8A9E617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8" r="27554" b="2"/>
          <a:stretch/>
        </p:blipFill>
        <p:spPr>
          <a:xfrm>
            <a:off x="8013032" y="-38130"/>
            <a:ext cx="3942347" cy="5594653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7" name="Imagine 4" descr="O imagine care conține interior, așezat, privind, mic&#10;&#10;Descriere generată automat">
            <a:extLst>
              <a:ext uri="{FF2B5EF4-FFF2-40B4-BE49-F238E27FC236}">
                <a16:creationId xmlns:a16="http://schemas.microsoft.com/office/drawing/2014/main" id="{A6325F12-1CE4-0B74-E906-DF385741E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21" y="121485"/>
            <a:ext cx="7213836" cy="474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14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62EEB-793D-86DB-8BCA-775763945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7283"/>
            <a:ext cx="10515600" cy="1325563"/>
          </a:xfrm>
        </p:spPr>
        <p:txBody>
          <a:bodyPr/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Age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related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macular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disease</a:t>
            </a:r>
            <a:r>
              <a:rPr lang="fr-FR" dirty="0">
                <a:effectLst/>
                <a:latin typeface="Helvetica Neue" panose="02000503000000020004" pitchFamily="2" charset="0"/>
              </a:rPr>
              <a:t> (dry one) 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87AF78-433D-CB81-0261-465215B3A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63" y="1278280"/>
            <a:ext cx="6311900" cy="557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942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3C9FD-2F85-27A3-2B94-F5BE5330A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STRABISME DIVERGENT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633D7B-6102-774F-77E3-03B212B56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0650" y="2178844"/>
            <a:ext cx="68707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32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60599-B4DF-6074-60E3-570652808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668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Œdème + érythème + sécrétions conjonctivales —&gt;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blepharo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conjonctivita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Imagine 6">
            <a:extLst>
              <a:ext uri="{FF2B5EF4-FFF2-40B4-BE49-F238E27FC236}">
                <a16:creationId xmlns:a16="http://schemas.microsoft.com/office/drawing/2014/main" id="{EE8FA430-3BB3-2C9E-2C94-5DC951EE87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2" b="9274"/>
          <a:stretch/>
        </p:blipFill>
        <p:spPr>
          <a:xfrm>
            <a:off x="1086914" y="1167101"/>
            <a:ext cx="10018171" cy="566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5524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A3349C-A52A-A392-2E36-1C272403C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STRABISME CONVERGENT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6DF1CB-305D-DDD8-BDAB-78EF47CCF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78505"/>
            <a:ext cx="10732996" cy="298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720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6E0A79-ABBA-CA4A-A316-A9D74990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Astigmatisme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myopic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compus</a:t>
            </a:r>
            <a:r>
              <a:rPr lang="fr-FR" dirty="0">
                <a:effectLst/>
                <a:latin typeface="Helvetica Neue" panose="02000503000000020004" pitchFamily="2" charset="0"/>
              </a:rPr>
              <a:t> S- C -</a:t>
            </a:r>
            <a:endParaRPr lang="fr-FR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EDBD7F50-00E7-251C-1001-BF4FA0BC9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9432" y="1471678"/>
            <a:ext cx="2697017" cy="5021197"/>
          </a:xfrm>
        </p:spPr>
      </p:pic>
    </p:spTree>
    <p:extLst>
      <p:ext uri="{BB962C8B-B14F-4D97-AF65-F5344CB8AC3E}">
        <p14:creationId xmlns:p14="http://schemas.microsoft.com/office/powerpoint/2010/main" val="33592407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FE3994-45DD-F2CE-9318-6F9AD1003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2598" y="1087020"/>
            <a:ext cx="3745833" cy="3436854"/>
          </a:xfrm>
        </p:spPr>
        <p:txBody>
          <a:bodyPr/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Astigmatisme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hypermetropique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compus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467BFF2-9711-ABA6-824C-878AA682C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1687"/>
            <a:ext cx="3344779" cy="6595193"/>
          </a:xfrm>
        </p:spPr>
      </p:pic>
    </p:spTree>
    <p:extLst>
      <p:ext uri="{BB962C8B-B14F-4D97-AF65-F5344CB8AC3E}">
        <p14:creationId xmlns:p14="http://schemas.microsoft.com/office/powerpoint/2010/main" val="37921829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21ED8C-9DA3-4DBE-BB2E-E7C8D9220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7295" y="2554872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effectLst/>
                <a:latin typeface="Helvetica Neue" panose="02000503000000020004" pitchFamily="2" charset="0"/>
              </a:rPr>
              <a:t>Astigmatisme mixte s+ c-</a:t>
            </a:r>
            <a:endParaRPr lang="fr-FR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FBB2D49-BA48-D272-8EF8-CEB6C2881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" r="-12483" b="32616"/>
          <a:stretch/>
        </p:blipFill>
        <p:spPr>
          <a:xfrm>
            <a:off x="32083" y="-1"/>
            <a:ext cx="3144253" cy="6720727"/>
          </a:xfrm>
        </p:spPr>
      </p:pic>
    </p:spTree>
    <p:extLst>
      <p:ext uri="{BB962C8B-B14F-4D97-AF65-F5344CB8AC3E}">
        <p14:creationId xmlns:p14="http://schemas.microsoft.com/office/powerpoint/2010/main" val="9572499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atomie de l'oeil - Centre ophtalmologique à Vic">
            <a:extLst>
              <a:ext uri="{FF2B5EF4-FFF2-40B4-BE49-F238E27FC236}">
                <a16:creationId xmlns:a16="http://schemas.microsoft.com/office/drawing/2014/main" id="{31D54698-6CC1-C649-C9AB-606564652A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4957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571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8DC5F1-DD1A-E9BF-7C55-BC10DBF0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effectLst/>
                <a:latin typeface="Helvetica Neue" panose="02000503000000020004" pitchFamily="2" charset="0"/>
              </a:rPr>
              <a:t>Hémorragie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subconjonctival</a:t>
            </a:r>
            <a:r>
              <a:rPr lang="fr-FR" dirty="0">
                <a:effectLst/>
                <a:latin typeface="Helvetica Neue" panose="02000503000000020004" pitchFamily="2" charset="0"/>
              </a:rPr>
              <a:t> (HTA/ traumatisme/ effort dur…)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AF1DC3-7310-FA5E-0B51-EA2724D06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8189" y="1874767"/>
            <a:ext cx="6709945" cy="418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4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2D5DC-EF92-8A5C-2073-3DA5DEBB7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dirty="0" err="1">
                <a:effectLst/>
                <a:latin typeface="Helvetica Neue" panose="02000503000000020004" pitchFamily="2" charset="0"/>
              </a:rPr>
              <a:t>Floresceina</a:t>
            </a:r>
            <a:r>
              <a:rPr lang="fr-FR" dirty="0">
                <a:effectLst/>
                <a:latin typeface="Helvetica Neue" panose="02000503000000020004" pitchFamily="2" charset="0"/>
              </a:rPr>
              <a:t>.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Corneea</a:t>
            </a:r>
            <a:r>
              <a:rPr lang="fr-FR" dirty="0">
                <a:effectLst/>
                <a:latin typeface="Helvetica Neue" panose="02000503000000020004" pitchFamily="2" charset="0"/>
              </a:rPr>
              <a:t> :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keratita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punctata</a:t>
            </a:r>
            <a:r>
              <a:rPr lang="fr-FR" dirty="0">
                <a:effectLst/>
                <a:latin typeface="Helvetica Neue" panose="02000503000000020004" pitchFamily="2" charset="0"/>
              </a:rPr>
              <a:t>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superficiala</a:t>
            </a:r>
            <a:r>
              <a:rPr lang="fr-FR" dirty="0">
                <a:effectLst/>
                <a:latin typeface="Helvetica Neue" panose="02000503000000020004" pitchFamily="2" charset="0"/>
              </a:rPr>
              <a:t> (infection bactérienne/ corps étranger/ sécheresse </a:t>
            </a:r>
            <a:r>
              <a:rPr lang="fr-FR" dirty="0" err="1">
                <a:effectLst/>
                <a:latin typeface="Helvetica Neue" panose="02000503000000020004" pitchFamily="2" charset="0"/>
              </a:rPr>
              <a:t>occulaire</a:t>
            </a:r>
            <a:r>
              <a:rPr lang="fr-FR" dirty="0">
                <a:effectLst/>
                <a:latin typeface="Helvetica Neue" panose="02000503000000020004" pitchFamily="2" charset="0"/>
              </a:rPr>
              <a:t>) </a:t>
            </a:r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AAFDC788-E9D2-F39F-809B-7C3484DFBB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845" y="2258762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93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31761-1B18-C8E0-C0A2-E72B79A5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0820" y="500062"/>
            <a:ext cx="4760495" cy="1093585"/>
          </a:xfrm>
        </p:spPr>
        <p:txBody>
          <a:bodyPr>
            <a:normAutofit fontScale="90000"/>
          </a:bodyPr>
          <a:lstStyle/>
          <a:p>
            <a:r>
              <a:rPr lang="fr-FR" sz="3200" dirty="0" err="1">
                <a:effectLst/>
                <a:latin typeface="Helvetica Neue" panose="02000503000000020004" pitchFamily="2" charset="0"/>
              </a:rPr>
              <a:t>Hyperhemie</a:t>
            </a:r>
            <a:r>
              <a:rPr lang="fr-FR" sz="3200" dirty="0">
                <a:effectLst/>
                <a:latin typeface="Helvetica Neue" panose="02000503000000020004" pitchFamily="2" charset="0"/>
              </a:rPr>
              <a:t> conjonctivale palpébrale</a:t>
            </a:r>
            <a:br>
              <a:rPr lang="fr-FR" sz="3200" dirty="0">
                <a:effectLst/>
                <a:latin typeface="Helvetica Neue" panose="02000503000000020004" pitchFamily="2" charset="0"/>
              </a:rPr>
            </a:br>
            <a:endParaRPr lang="fr-FR" sz="32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2EC1F5-5A10-BE21-14E2-1ECA41677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828" y="6002734"/>
            <a:ext cx="5854172" cy="710407"/>
          </a:xfrm>
        </p:spPr>
        <p:txBody>
          <a:bodyPr/>
          <a:lstStyle/>
          <a:p>
            <a:pPr marL="0" indent="0">
              <a:buNone/>
            </a:pPr>
            <a:r>
              <a:rPr lang="fr-FR" dirty="0" err="1">
                <a:effectLst/>
                <a:latin typeface="Helvetica Neue" panose="02000503000000020004" pitchFamily="2" charset="0"/>
              </a:rPr>
              <a:t>Hyperhemie</a:t>
            </a:r>
            <a:r>
              <a:rPr lang="fr-FR" dirty="0">
                <a:effectLst/>
                <a:latin typeface="Helvetica Neue" panose="02000503000000020004" pitchFamily="2" charset="0"/>
              </a:rPr>
              <a:t> conjonctivale bulbaire</a:t>
            </a:r>
            <a:endParaRPr lang="fr-FR" dirty="0"/>
          </a:p>
        </p:txBody>
      </p:sp>
      <p:pic>
        <p:nvPicPr>
          <p:cNvPr id="4" name="Imagine 8">
            <a:extLst>
              <a:ext uri="{FF2B5EF4-FFF2-40B4-BE49-F238E27FC236}">
                <a16:creationId xmlns:a16="http://schemas.microsoft.com/office/drawing/2014/main" id="{16E7269F-130B-05C5-D04B-7AF4008BA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3647"/>
            <a:ext cx="6536690" cy="4123143"/>
          </a:xfrm>
          <a:prstGeom prst="rect">
            <a:avLst/>
          </a:prstGeom>
        </p:spPr>
      </p:pic>
      <p:pic>
        <p:nvPicPr>
          <p:cNvPr id="5" name="Imagine 10">
            <a:extLst>
              <a:ext uri="{FF2B5EF4-FFF2-40B4-BE49-F238E27FC236}">
                <a16:creationId xmlns:a16="http://schemas.microsoft.com/office/drawing/2014/main" id="{B251FE5C-F84B-8643-8F61-5C5B28E34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690" y="1593647"/>
            <a:ext cx="5413482" cy="48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8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C96B79-25B7-D492-B2A3-0A191F060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ECTROPION</a:t>
            </a:r>
          </a:p>
        </p:txBody>
      </p:sp>
      <p:pic>
        <p:nvPicPr>
          <p:cNvPr id="4" name="Picture 6" descr="Ectropion – BOPSS :">
            <a:extLst>
              <a:ext uri="{FF2B5EF4-FFF2-40B4-BE49-F238E27FC236}">
                <a16:creationId xmlns:a16="http://schemas.microsoft.com/office/drawing/2014/main" id="{10F12AA2-4DB4-B5D9-946E-207AE8CA6A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60" y="1856999"/>
            <a:ext cx="6953814" cy="463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943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DCC4A4-188D-92A7-7A1F-A5FE25DC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EROSION DE LA CORNEE</a:t>
            </a:r>
          </a:p>
        </p:txBody>
      </p:sp>
      <p:pic>
        <p:nvPicPr>
          <p:cNvPr id="4" name="Picture 14" descr="Corneal Abrasion - Eye Wares">
            <a:extLst>
              <a:ext uri="{FF2B5EF4-FFF2-40B4-BE49-F238E27FC236}">
                <a16:creationId xmlns:a16="http://schemas.microsoft.com/office/drawing/2014/main" id="{7995E639-1A66-BA82-5927-2923B798A9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339" y="2045327"/>
            <a:ext cx="6671322" cy="444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17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1FF752-C97C-415C-AE16-1FA4FB8B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PTERIGION</a:t>
            </a:r>
          </a:p>
        </p:txBody>
      </p:sp>
      <p:pic>
        <p:nvPicPr>
          <p:cNvPr id="5" name="Picture 16" descr="Pterigión - Wikipedia, la enciclopedia libre">
            <a:extLst>
              <a:ext uri="{FF2B5EF4-FFF2-40B4-BE49-F238E27FC236}">
                <a16:creationId xmlns:a16="http://schemas.microsoft.com/office/drawing/2014/main" id="{CA92388D-25DB-7C84-BB98-50F7256A94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698" y="2164974"/>
            <a:ext cx="6491852" cy="432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6101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189</Words>
  <Application>Microsoft Macintosh PowerPoint</Application>
  <PresentationFormat>Grand écran</PresentationFormat>
  <Paragraphs>41</Paragraphs>
  <Slides>34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Helvetica Neue</vt:lpstr>
      <vt:lpstr>Times New Roman</vt:lpstr>
      <vt:lpstr>Thème Office</vt:lpstr>
      <vt:lpstr>CONJONCTIVITE</vt:lpstr>
      <vt:lpstr>Chimosis conjonctival </vt:lpstr>
      <vt:lpstr>Œdème + érythème + sécrétions conjonctivales —&gt; blepharo conjonctivita </vt:lpstr>
      <vt:lpstr>Hémorragie subconjonctival (HTA/ traumatisme/ effort dur…) </vt:lpstr>
      <vt:lpstr>Floresceina. Corneea : keratita punctata superficiala (infection bactérienne/ corps étranger/ sécheresse occulaire)  </vt:lpstr>
      <vt:lpstr>Hyperhemie conjonctivale palpébrale </vt:lpstr>
      <vt:lpstr>ECTROPION</vt:lpstr>
      <vt:lpstr>EROSION DE LA CORNEE</vt:lpstr>
      <vt:lpstr>PTERIGION</vt:lpstr>
      <vt:lpstr>KERATOCONE</vt:lpstr>
      <vt:lpstr>CATARACTE CORTICO NUCLEAIRE</vt:lpstr>
      <vt:lpstr>Les cils sont en haut. TRICHIASIS  TTT: extraction sous microscope </vt:lpstr>
      <vt:lpstr>Blépharite (infection de la paupière) </vt:lpstr>
      <vt:lpstr>Corp ETRANGER (extraction with a needle)</vt:lpstr>
      <vt:lpstr>Présentation PowerPoint</vt:lpstr>
      <vt:lpstr>Présentation PowerPoint</vt:lpstr>
      <vt:lpstr>Gerontoxon </vt:lpstr>
      <vt:lpstr>Xanthelasma</vt:lpstr>
      <vt:lpstr>OPTOTYPE  POUR L’ACUITÉ VISUEL  </vt:lpstr>
      <vt:lpstr>Test AMSLER : macular degeneration. Macula este pentru vederea centrala </vt:lpstr>
      <vt:lpstr>Hypermetropie  </vt:lpstr>
      <vt:lpstr>MYOPIE</vt:lpstr>
      <vt:lpstr>Cristalin sublaxat </vt:lpstr>
      <vt:lpstr>EXAMEN DE FOND DE L’ŒIL </vt:lpstr>
      <vt:lpstr>Retinopathie diabétique prolifératif</vt:lpstr>
      <vt:lpstr>Présentation PowerPoint</vt:lpstr>
      <vt:lpstr>Hipopion (collection de pus en bas)  </vt:lpstr>
      <vt:lpstr>Age related macular disease (dry one) </vt:lpstr>
      <vt:lpstr>STRABISME DIVERGENT</vt:lpstr>
      <vt:lpstr>STRABISME CONVERGENT</vt:lpstr>
      <vt:lpstr>Astigmatisme myopic compus S- C -</vt:lpstr>
      <vt:lpstr>Astigmatisme hypermetropique compus </vt:lpstr>
      <vt:lpstr>Astigmatisme mixte s+ c-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CONJONCTIVITE</dc:title>
  <dc:creator>Microsoft Office User</dc:creator>
  <cp:lastModifiedBy>Microsoft Office User</cp:lastModifiedBy>
  <cp:revision>4</cp:revision>
  <dcterms:created xsi:type="dcterms:W3CDTF">2025-01-16T09:24:05Z</dcterms:created>
  <dcterms:modified xsi:type="dcterms:W3CDTF">2025-01-16T12:37:37Z</dcterms:modified>
</cp:coreProperties>
</file>

<file path=docProps/thumbnail.jpeg>
</file>